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4"/>
  </p:notesMasterIdLst>
  <p:sldIdLst>
    <p:sldId id="256" r:id="rId2"/>
    <p:sldId id="257" r:id="rId3"/>
    <p:sldId id="278" r:id="rId4"/>
    <p:sldId id="279" r:id="rId5"/>
    <p:sldId id="280" r:id="rId6"/>
    <p:sldId id="282" r:id="rId7"/>
    <p:sldId id="283" r:id="rId8"/>
    <p:sldId id="284" r:id="rId9"/>
    <p:sldId id="285" r:id="rId10"/>
    <p:sldId id="286" r:id="rId11"/>
    <p:sldId id="288" r:id="rId12"/>
    <p:sldId id="27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472C4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060"/>
    <p:restoredTop sz="97146"/>
  </p:normalViewPr>
  <p:slideViewPr>
    <p:cSldViewPr snapToGrid="0" snapToObjects="1">
      <p:cViewPr varScale="1">
        <p:scale>
          <a:sx n="133" d="100"/>
          <a:sy n="133" d="100"/>
        </p:scale>
        <p:origin x="224" y="9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26" d="100"/>
          <a:sy n="126" d="100"/>
        </p:scale>
        <p:origin x="447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0EE5D2-4C92-3248-A19E-4D2B3924E571}" type="datetimeFigureOut">
              <a:rPr lang="en-US" smtClean="0"/>
              <a:t>12/9/21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EDB325-CB1E-9547-A063-27A99D78B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039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DB325-CB1E-9547-A063-27A99D78B9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184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question here is not a technical one; it is a LOGISTICAL one!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DB325-CB1E-9547-A063-27A99D78B9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11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(True of many domains where privacy or security is a consideration)</a:t>
            </a:r>
          </a:p>
          <a:p>
            <a:endParaRPr lang="en-US" dirty="0"/>
          </a:p>
          <a:p>
            <a:r>
              <a:rPr lang="en-US" dirty="0"/>
              <a:t>But we’ve covered already an instance in which we train many models and combine them: ensemble learning! We didn’t apply it to neural networks, but when you do, it’s called…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DB325-CB1E-9547-A063-27A99D78B9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524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Federated learning.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DB325-CB1E-9547-A063-27A99D78B9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93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our work here is online, shared as open-source and reproducible </a:t>
            </a:r>
            <a:r>
              <a:rPr lang="en-US" dirty="0" err="1"/>
              <a:t>Jupyter</a:t>
            </a:r>
            <a:r>
              <a:rPr lang="en-US" dirty="0"/>
              <a:t> Notebooks on GitHub. With a single click at the link here, you can jump into a live notebook and start to explore our analysis, or bring your own. We’re actively looking for datasets that </a:t>
            </a:r>
            <a:r>
              <a:rPr lang="en-US" dirty="0" err="1"/>
              <a:t>coregister</a:t>
            </a:r>
            <a:r>
              <a:rPr lang="en-US" dirty="0"/>
              <a:t> lineage information with connectome graphs, and we’re excited to collaborate, so please do reach out! </a:t>
            </a:r>
          </a:p>
          <a:p>
            <a:r>
              <a:rPr lang="en-US" dirty="0"/>
              <a:t>I’m looking forward to hearing your comments and questions! Thank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EDB325-CB1E-9547-A063-27A99D78B9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361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42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16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507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07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90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230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7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989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07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361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45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20269-C21A-EE4A-8F7C-03110217F0C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0AC8D-3770-6E47-86B8-6E572E108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2199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9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744A6-0739-0141-9DBB-1EA9AF60D3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8512" y="1982640"/>
            <a:ext cx="91440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solidFill>
                  <a:srgbClr val="00B0F0"/>
                </a:solidFill>
              </a:rPr>
              <a:t>A validation of decentralized federated learning for clinical 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248F63-492A-554C-944C-F8B11977EE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8512" y="4462315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/>
              <a:t>Jordan Matelsky </a:t>
            </a:r>
          </a:p>
          <a:p>
            <a:pPr algn="l"/>
            <a:r>
              <a:rPr lang="en-US" sz="2800" b="1" dirty="0"/>
              <a:t>Felipe </a:t>
            </a:r>
            <a:r>
              <a:rPr lang="en-US" sz="2800" b="1" dirty="0" err="1"/>
              <a:t>Parodi</a:t>
            </a:r>
            <a:endParaRPr lang="en-US" sz="2800" b="1" dirty="0"/>
          </a:p>
          <a:p>
            <a:pPr algn="l"/>
            <a:r>
              <a:rPr lang="en-US" sz="2800" b="1" i="1" dirty="0"/>
              <a:t>“Fed Heads”</a:t>
            </a:r>
            <a:endParaRPr lang="en-US" sz="2800" i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D5DEEE-E7B0-EE40-AA2A-9F1DC62AB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568" y="421397"/>
            <a:ext cx="1489316" cy="1376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2724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7149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88EB2-B27F-8141-A172-BF747387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Does </a:t>
            </a:r>
            <a:r>
              <a:rPr lang="en-US" b="1" dirty="0">
                <a:solidFill>
                  <a:srgbClr val="00B0F0"/>
                </a:solidFill>
              </a:rPr>
              <a:t>decentralized federated learning </a:t>
            </a:r>
            <a:r>
              <a:rPr lang="en-US" dirty="0"/>
              <a:t>change learning behavior?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DB0908-6609-5844-8408-4C0B8ED6A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797" y="2481227"/>
            <a:ext cx="3068128" cy="29751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79F968-E7F5-F943-8351-CEA3BB633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021" y="2268681"/>
            <a:ext cx="48006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304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88EB2-B27F-8141-A172-BF747387E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536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rgbClr val="00B0F0"/>
                </a:solidFill>
              </a:rPr>
              <a:t>Decentralized federated learning </a:t>
            </a:r>
            <a:r>
              <a:rPr lang="en-US" sz="2400" dirty="0"/>
              <a:t>allows for infinitely many topologies</a:t>
            </a: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CB7462B9-5E8B-294D-AB15-B381793D8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3265" y="3348777"/>
            <a:ext cx="2659454" cy="1772969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248988D5-8FE5-1D49-BA4C-5FD49B06E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3265" y="1342827"/>
            <a:ext cx="2659454" cy="1772969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CD9E5602-4F22-6A45-B3AA-FBED0AF2E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407" y="3341212"/>
            <a:ext cx="2659454" cy="1772969"/>
          </a:xfrm>
          <a:prstGeom prst="rect">
            <a:avLst/>
          </a:prstGeom>
        </p:spPr>
      </p:pic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EA7C4889-B36C-6641-9E7E-009BC3EE44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8809" y="3341213"/>
            <a:ext cx="2659454" cy="1772969"/>
          </a:xfrm>
          <a:prstGeom prst="rect">
            <a:avLst/>
          </a:prstGeom>
        </p:spPr>
      </p:pic>
      <p:pic>
        <p:nvPicPr>
          <p:cNvPr id="17" name="Picture 16" descr="Chart, radar chart&#10;&#10;Description automatically generated">
            <a:extLst>
              <a:ext uri="{FF2B5EF4-FFF2-40B4-BE49-F238E27FC236}">
                <a16:creationId xmlns:a16="http://schemas.microsoft.com/office/drawing/2014/main" id="{C9779048-9709-9D43-90B0-E561928085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1235" y="1342827"/>
            <a:ext cx="2659454" cy="1772969"/>
          </a:xfrm>
          <a:prstGeom prst="rect">
            <a:avLst/>
          </a:prstGeom>
        </p:spPr>
      </p:pic>
      <p:pic>
        <p:nvPicPr>
          <p:cNvPr id="19" name="Picture 18" descr="Chart, bar chart&#10;&#10;Description automatically generated">
            <a:extLst>
              <a:ext uri="{FF2B5EF4-FFF2-40B4-BE49-F238E27FC236}">
                <a16:creationId xmlns:a16="http://schemas.microsoft.com/office/drawing/2014/main" id="{26E01553-53C8-4A4F-B786-392BC83B3C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4353" y="3341213"/>
            <a:ext cx="2659454" cy="1772969"/>
          </a:xfrm>
          <a:prstGeom prst="rect">
            <a:avLst/>
          </a:prstGeom>
        </p:spPr>
      </p:pic>
      <p:pic>
        <p:nvPicPr>
          <p:cNvPr id="21" name="Picture 20" descr="Chart, line chart&#10;&#10;Description automatically generated">
            <a:extLst>
              <a:ext uri="{FF2B5EF4-FFF2-40B4-BE49-F238E27FC236}">
                <a16:creationId xmlns:a16="http://schemas.microsoft.com/office/drawing/2014/main" id="{57971DB7-BD9C-E247-AC29-5858AC3C05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39321" y="1342827"/>
            <a:ext cx="2659454" cy="1772969"/>
          </a:xfrm>
          <a:prstGeom prst="rect">
            <a:avLst/>
          </a:prstGeom>
        </p:spPr>
      </p:pic>
      <p:pic>
        <p:nvPicPr>
          <p:cNvPr id="23" name="Picture 22" descr="A picture containing accessory, umbrella, blue, purple&#10;&#10;Description automatically generated">
            <a:extLst>
              <a:ext uri="{FF2B5EF4-FFF2-40B4-BE49-F238E27FC236}">
                <a16:creationId xmlns:a16="http://schemas.microsoft.com/office/drawing/2014/main" id="{8E30375B-DF0D-3841-8079-65E8B2E37D5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7407" y="1342827"/>
            <a:ext cx="2659454" cy="1772969"/>
          </a:xfrm>
          <a:prstGeom prst="rect">
            <a:avLst/>
          </a:prstGeom>
        </p:spPr>
      </p:pic>
      <p:sp>
        <p:nvSpPr>
          <p:cNvPr id="24" name="Subtitle 2">
            <a:extLst>
              <a:ext uri="{FF2B5EF4-FFF2-40B4-BE49-F238E27FC236}">
                <a16:creationId xmlns:a16="http://schemas.microsoft.com/office/drawing/2014/main" id="{D20A803C-D604-544B-9F0B-6E3EC5DD4E96}"/>
              </a:ext>
            </a:extLst>
          </p:cNvPr>
          <p:cNvSpPr txBox="1">
            <a:spLocks/>
          </p:cNvSpPr>
          <p:nvPr/>
        </p:nvSpPr>
        <p:spPr>
          <a:xfrm>
            <a:off x="1105760" y="5230644"/>
            <a:ext cx="1057690" cy="569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i="1" dirty="0"/>
              <a:t>0.869</a:t>
            </a:r>
            <a:endParaRPr lang="en-US" i="1" dirty="0"/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2F094D49-A1CF-A148-8FC6-E9C696C8C337}"/>
              </a:ext>
            </a:extLst>
          </p:cNvPr>
          <p:cNvSpPr txBox="1">
            <a:spLocks/>
          </p:cNvSpPr>
          <p:nvPr/>
        </p:nvSpPr>
        <p:spPr>
          <a:xfrm>
            <a:off x="10209088" y="5230644"/>
            <a:ext cx="1057690" cy="569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i="1" dirty="0"/>
              <a:t>0.916</a:t>
            </a:r>
            <a:endParaRPr lang="en-US" i="1" dirty="0"/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D48B606D-BD0B-354E-9353-E8CB076555AE}"/>
              </a:ext>
            </a:extLst>
          </p:cNvPr>
          <p:cNvSpPr txBox="1">
            <a:spLocks/>
          </p:cNvSpPr>
          <p:nvPr/>
        </p:nvSpPr>
        <p:spPr>
          <a:xfrm>
            <a:off x="7174645" y="5230644"/>
            <a:ext cx="1057690" cy="569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i="1" dirty="0"/>
              <a:t>0.922</a:t>
            </a:r>
            <a:endParaRPr lang="en-US" i="1" dirty="0"/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5F66A499-AB9A-E84F-8B46-C2B0B220EE1D}"/>
              </a:ext>
            </a:extLst>
          </p:cNvPr>
          <p:cNvSpPr txBox="1">
            <a:spLocks/>
          </p:cNvSpPr>
          <p:nvPr/>
        </p:nvSpPr>
        <p:spPr>
          <a:xfrm>
            <a:off x="4140203" y="5230644"/>
            <a:ext cx="1057690" cy="569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i="1" dirty="0"/>
              <a:t>0.931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49750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28A705CB-18F0-1145-83C2-327E047DD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8245" y="697609"/>
            <a:ext cx="1907675" cy="1763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21C97F-A467-C84C-8764-2D16D3B9CBCE}"/>
              </a:ext>
            </a:extLst>
          </p:cNvPr>
          <p:cNvSpPr txBox="1"/>
          <p:nvPr/>
        </p:nvSpPr>
        <p:spPr>
          <a:xfrm>
            <a:off x="386080" y="5786437"/>
            <a:ext cx="106586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>
                <a:solidFill>
                  <a:srgbClr val="00B0F0"/>
                </a:solidFill>
              </a:rPr>
              <a:t>github.com</a:t>
            </a:r>
            <a:r>
              <a:rPr lang="en-US" sz="3200" b="1" dirty="0">
                <a:solidFill>
                  <a:srgbClr val="00B0F0"/>
                </a:solidFill>
              </a:rPr>
              <a:t>/</a:t>
            </a:r>
            <a:r>
              <a:rPr lang="en-US" sz="3200" b="1" dirty="0" err="1">
                <a:solidFill>
                  <a:srgbClr val="00B0F0"/>
                </a:solidFill>
              </a:rPr>
              <a:t>KordingLab</a:t>
            </a:r>
            <a:r>
              <a:rPr lang="en-US" sz="3200" b="1" dirty="0">
                <a:solidFill>
                  <a:srgbClr val="00B0F0"/>
                </a:solidFill>
              </a:rPr>
              <a:t>/Decentralized-Federated-Learning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0549BF-621B-F14E-AE37-BBCABFCDDA51}"/>
              </a:ext>
            </a:extLst>
          </p:cNvPr>
          <p:cNvSpPr txBox="1"/>
          <p:nvPr/>
        </p:nvSpPr>
        <p:spPr>
          <a:xfrm>
            <a:off x="386080" y="748397"/>
            <a:ext cx="57099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00B0F0"/>
                </a:solidFill>
              </a:rPr>
              <a:t>Thank you!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461AFE-5BA7-1846-8721-89D546AE9BC7}"/>
              </a:ext>
            </a:extLst>
          </p:cNvPr>
          <p:cNvSpPr/>
          <p:nvPr/>
        </p:nvSpPr>
        <p:spPr>
          <a:xfrm>
            <a:off x="386080" y="3749320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5400" dirty="0"/>
              <a:t>Jordan Matelsky</a:t>
            </a:r>
          </a:p>
          <a:p>
            <a:r>
              <a:rPr lang="en-US" sz="5400" dirty="0"/>
              <a:t>Felipe </a:t>
            </a:r>
            <a:r>
              <a:rPr lang="en-US" sz="5400" dirty="0" err="1"/>
              <a:t>Parodi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774156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3A86A75C-4F4B-4683-9AE1-C65F6400EC91}">
      <p14:laserTraceLst xmlns:p14="http://schemas.microsoft.com/office/powerpoint/2010/main">
        <p14:tracePtLst>
          <p14:tracePt t="25190" x="12096750" y="6453188"/>
          <p14:tracePt t="25209" x="11710988" y="6548438"/>
          <p14:tracePt t="25224" x="11439525" y="6624638"/>
          <p14:tracePt t="25225" x="11110913" y="6724650"/>
          <p14:tracePt t="25230" x="10839450" y="6781800"/>
          <p14:tracePt t="25247" x="10534650" y="6819900"/>
          <p14:tracePt t="25647" x="5557838" y="6643688"/>
          <p14:tracePt t="25662" x="7119938" y="5310188"/>
          <p14:tracePt t="25670" x="8005763" y="4810125"/>
          <p14:tracePt t="25676" x="8758238" y="4462463"/>
          <p14:tracePt t="25689" x="9086850" y="4348163"/>
          <p14:tracePt t="25693" x="9701213" y="4133850"/>
          <p14:tracePt t="25718" x="11249025" y="3805238"/>
          <p14:tracePt t="25723" x="11572875" y="3786188"/>
          <p14:tracePt t="25740" x="12153900" y="3690938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E8D96-1A7F-0445-8D91-30D0E56DE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804" y="2766218"/>
            <a:ext cx="11082392" cy="1325563"/>
          </a:xfrm>
        </p:spPr>
        <p:txBody>
          <a:bodyPr/>
          <a:lstStyle/>
          <a:p>
            <a:pPr algn="ctr"/>
            <a:r>
              <a:rPr lang="en-US" b="1" dirty="0"/>
              <a:t>How do you train </a:t>
            </a:r>
            <a:br>
              <a:rPr lang="en-US" b="1" dirty="0"/>
            </a:br>
            <a:r>
              <a:rPr lang="en-US" b="1" dirty="0"/>
              <a:t>ML for </a:t>
            </a:r>
            <a:r>
              <a:rPr lang="en-US" b="1" dirty="0">
                <a:solidFill>
                  <a:srgbClr val="00B0F0"/>
                </a:solidFill>
              </a:rPr>
              <a:t>medical data</a:t>
            </a:r>
            <a:r>
              <a:rPr lang="en-US" b="1" dirty="0"/>
              <a:t>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2112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E8D96-1A7F-0445-8D91-30D0E56DE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804" y="1205047"/>
            <a:ext cx="11082392" cy="1325563"/>
          </a:xfrm>
        </p:spPr>
        <p:txBody>
          <a:bodyPr/>
          <a:lstStyle/>
          <a:p>
            <a:pPr algn="ctr"/>
            <a:r>
              <a:rPr lang="en-US" b="1" dirty="0"/>
              <a:t>How do you train </a:t>
            </a:r>
            <a:br>
              <a:rPr lang="en-US" b="1" dirty="0"/>
            </a:br>
            <a:r>
              <a:rPr lang="en-US" b="1" dirty="0"/>
              <a:t>ML for </a:t>
            </a:r>
            <a:r>
              <a:rPr lang="en-US" b="1" dirty="0">
                <a:solidFill>
                  <a:srgbClr val="00B0F0"/>
                </a:solidFill>
              </a:rPr>
              <a:t>medical data</a:t>
            </a:r>
            <a:r>
              <a:rPr lang="en-US" b="1" dirty="0"/>
              <a:t>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E632628-3A4C-9D43-BC0B-CD75C3F56026}"/>
              </a:ext>
            </a:extLst>
          </p:cNvPr>
          <p:cNvSpPr txBox="1">
            <a:spLocks/>
          </p:cNvSpPr>
          <p:nvPr/>
        </p:nvSpPr>
        <p:spPr>
          <a:xfrm>
            <a:off x="2163337" y="3429000"/>
            <a:ext cx="7865326" cy="27647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Compiling a large dataset in one place is ideal, but logistically hard.</a:t>
            </a:r>
          </a:p>
          <a:p>
            <a:pPr algn="ctr"/>
            <a:endParaRPr lang="en-US" b="1" dirty="0"/>
          </a:p>
          <a:p>
            <a:pPr algn="ctr"/>
            <a:r>
              <a:rPr lang="en-US" b="1" dirty="0"/>
              <a:t>Training a different model at each site is easy, but yields low-quality results.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51931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88EB2-B27F-8141-A172-BF747387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Federated learning is an ensemble approach for disparate datasets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C44F2D-F0C4-DF4A-9A65-95BF8E6F9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2486" y="2865862"/>
            <a:ext cx="5067028" cy="29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797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88EB2-B27F-8141-A172-BF747387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Federated learning is an ensemble approach for disparate datasets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C44F2D-F0C4-DF4A-9A65-95BF8E6F9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486" y="2106410"/>
            <a:ext cx="5067028" cy="299968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F6DE742-6C1B-1D4B-8A26-319560297D11}"/>
              </a:ext>
            </a:extLst>
          </p:cNvPr>
          <p:cNvSpPr txBox="1">
            <a:spLocks/>
          </p:cNvSpPr>
          <p:nvPr/>
        </p:nvSpPr>
        <p:spPr>
          <a:xfrm>
            <a:off x="838200" y="51756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C00000"/>
                </a:solidFill>
              </a:rPr>
              <a:t>But what if the brown node drops out?</a:t>
            </a:r>
          </a:p>
        </p:txBody>
      </p:sp>
    </p:spTree>
    <p:extLst>
      <p:ext uri="{BB962C8B-B14F-4D97-AF65-F5344CB8AC3E}">
        <p14:creationId xmlns:p14="http://schemas.microsoft.com/office/powerpoint/2010/main" val="2062929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88EB2-B27F-8141-A172-BF747387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Our solution: </a:t>
            </a:r>
            <a:r>
              <a:rPr lang="en-US" b="1" dirty="0">
                <a:solidFill>
                  <a:srgbClr val="00B0F0"/>
                </a:solidFill>
              </a:rPr>
              <a:t>Decentralized federated learning </a:t>
            </a:r>
            <a:r>
              <a:rPr lang="en-US" dirty="0"/>
              <a:t>allows for arbitrary network topologies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C44F2D-F0C4-DF4A-9A65-95BF8E6F90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200940" y="1958265"/>
            <a:ext cx="3790120" cy="453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755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88EB2-B27F-8141-A172-BF747387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Our solution: </a:t>
            </a:r>
            <a:r>
              <a:rPr lang="en-US" b="1" dirty="0">
                <a:solidFill>
                  <a:srgbClr val="00B0F0"/>
                </a:solidFill>
              </a:rPr>
              <a:t>Decentralized federated learning </a:t>
            </a:r>
            <a:r>
              <a:rPr lang="en-US" dirty="0"/>
              <a:t>allows for arbitrary network topologies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C44F2D-F0C4-DF4A-9A65-95BF8E6F90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611757" y="2449778"/>
            <a:ext cx="2968486" cy="35515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07A99C-CBC1-614A-A68D-66E8DF92E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009" y="2647951"/>
            <a:ext cx="3182925" cy="18842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DDDEAF4-218C-3543-AB24-2884D3D51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3416" y="2203823"/>
            <a:ext cx="3258984" cy="261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988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88EB2-B27F-8141-A172-BF747387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Does </a:t>
            </a:r>
            <a:r>
              <a:rPr lang="en-US" b="1" dirty="0">
                <a:solidFill>
                  <a:srgbClr val="00B0F0"/>
                </a:solidFill>
              </a:rPr>
              <a:t>decentralized federated learning </a:t>
            </a:r>
            <a:r>
              <a:rPr lang="en-US" dirty="0"/>
              <a:t>change learning behavior?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C44F2D-F0C4-DF4A-9A65-95BF8E6F90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81600" y="2203823"/>
            <a:ext cx="1828800" cy="21880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07A99C-CBC1-614A-A68D-66E8DF92E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010" y="2647951"/>
            <a:ext cx="2239126" cy="13255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DDDEAF4-218C-3543-AB24-2884D3D51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864" y="2465662"/>
            <a:ext cx="1648872" cy="1325563"/>
          </a:xfrm>
          <a:prstGeom prst="rect">
            <a:avLst/>
          </a:prstGeom>
        </p:spPr>
      </p:pic>
      <p:pic>
        <p:nvPicPr>
          <p:cNvPr id="1026" name="Picture 2" descr="Neural Network From Scratch with NumPy and MNIST">
            <a:extLst>
              <a:ext uri="{FF2B5EF4-FFF2-40B4-BE49-F238E27FC236}">
                <a16:creationId xmlns:a16="http://schemas.microsoft.com/office/drawing/2014/main" id="{968188C1-E789-9741-9B3B-BEE23FB8F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0939" y="5165288"/>
            <a:ext cx="3790122" cy="241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798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88EB2-B27F-8141-A172-BF747387E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Does </a:t>
            </a:r>
            <a:r>
              <a:rPr lang="en-US" b="1" dirty="0">
                <a:solidFill>
                  <a:srgbClr val="00B0F0"/>
                </a:solidFill>
              </a:rPr>
              <a:t>decentralized federated learning </a:t>
            </a:r>
            <a:r>
              <a:rPr lang="en-US" dirty="0"/>
              <a:t>change learning behavior?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C44F2D-F0C4-DF4A-9A65-95BF8E6F90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81600" y="2203823"/>
            <a:ext cx="1828800" cy="21880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07A99C-CBC1-614A-A68D-66E8DF92E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010" y="2647951"/>
            <a:ext cx="2239126" cy="13255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DDDEAF4-218C-3543-AB24-2884D3D51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864" y="2465662"/>
            <a:ext cx="1648872" cy="13255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F4352D-054F-F942-9D1F-CC91E2AF772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48973" y="4530079"/>
            <a:ext cx="2743200" cy="18265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082AF9-1D73-5E44-B227-F957CD5C11C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724400" y="4539205"/>
            <a:ext cx="2743200" cy="17955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23FC16-D18E-B849-97FE-4224332B10C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8905248" y="4463599"/>
            <a:ext cx="2732357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779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3|9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3|9.8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5834</TotalTime>
  <Words>321</Words>
  <Application>Microsoft Macintosh PowerPoint</Application>
  <PresentationFormat>Widescreen</PresentationFormat>
  <Paragraphs>38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Corbel</vt:lpstr>
      <vt:lpstr>Office Theme</vt:lpstr>
      <vt:lpstr>A validation of decentralized federated learning for clinical computer vision</vt:lpstr>
      <vt:lpstr>How do you train  ML for medical data?</vt:lpstr>
      <vt:lpstr>How do you train  ML for medical data?</vt:lpstr>
      <vt:lpstr>Federated learning is an ensemble approach for disparate datasets</vt:lpstr>
      <vt:lpstr>Federated learning is an ensemble approach for disparate datasets</vt:lpstr>
      <vt:lpstr>Our solution: Decentralized federated learning allows for arbitrary network topologies</vt:lpstr>
      <vt:lpstr>Our solution: Decentralized federated learning allows for arbitrary network topologies</vt:lpstr>
      <vt:lpstr>Does decentralized federated learning change learning behavior?</vt:lpstr>
      <vt:lpstr>Does decentralized federated learning change learning behavior?</vt:lpstr>
      <vt:lpstr>Does decentralized federated learning change learning behavior?</vt:lpstr>
      <vt:lpstr>Decentralized federated learning allows for infinitely many topologies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connectome with neuron family trees</dc:title>
  <dc:creator>Microsoft Office User</dc:creator>
  <cp:lastModifiedBy>Jordan Matelsky</cp:lastModifiedBy>
  <cp:revision>33</cp:revision>
  <cp:lastPrinted>2021-11-21T20:35:22Z</cp:lastPrinted>
  <dcterms:created xsi:type="dcterms:W3CDTF">2021-11-18T17:40:56Z</dcterms:created>
  <dcterms:modified xsi:type="dcterms:W3CDTF">2021-12-09T22:01:41Z</dcterms:modified>
</cp:coreProperties>
</file>

<file path=docProps/thumbnail.jpeg>
</file>